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4" r:id="rId5"/>
    <p:sldId id="268" r:id="rId6"/>
    <p:sldId id="260" r:id="rId7"/>
    <p:sldId id="269" r:id="rId8"/>
    <p:sldId id="316" r:id="rId9"/>
    <p:sldId id="321" r:id="rId10"/>
    <p:sldId id="297" r:id="rId11"/>
    <p:sldId id="317" r:id="rId12"/>
    <p:sldId id="279" r:id="rId13"/>
    <p:sldId id="284" r:id="rId14"/>
    <p:sldId id="271" r:id="rId15"/>
    <p:sldId id="298" r:id="rId16"/>
    <p:sldId id="261" r:id="rId17"/>
    <p:sldId id="307" r:id="rId18"/>
    <p:sldId id="281" r:id="rId19"/>
    <p:sldId id="312" r:id="rId20"/>
    <p:sldId id="273" r:id="rId21"/>
    <p:sldId id="319" r:id="rId22"/>
    <p:sldId id="318" r:id="rId23"/>
    <p:sldId id="320" r:id="rId24"/>
    <p:sldId id="311" r:id="rId25"/>
    <p:sldId id="308" r:id="rId26"/>
    <p:sldId id="310" r:id="rId27"/>
    <p:sldId id="313" r:id="rId28"/>
    <p:sldId id="314" r:id="rId29"/>
    <p:sldId id="315" r:id="rId30"/>
    <p:sldId id="262" r:id="rId31"/>
    <p:sldId id="285" r:id="rId32"/>
    <p:sldId id="286" r:id="rId33"/>
    <p:sldId id="2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64" y="60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5" y="4533111"/>
            <a:ext cx="276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汇报人：王宇航 叶成伟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南方科技大学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项目调研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1B373F-1306-C10A-3BA6-F08B012A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4" y="4578105"/>
            <a:ext cx="1724474" cy="18253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AC4BAB-FAB6-3873-050E-BC62909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05" y="4824367"/>
            <a:ext cx="1474670" cy="14815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8CBD2BF-7AC1-3869-7B51-647E6CF9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98" y="4578105"/>
            <a:ext cx="2394270" cy="16155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5CEE23-6DAF-4F29-363F-8F030FFEA844}"/>
              </a:ext>
            </a:extLst>
          </p:cNvPr>
          <p:cNvSpPr txBox="1"/>
          <p:nvPr/>
        </p:nvSpPr>
        <p:spPr>
          <a:xfrm>
            <a:off x="1566021" y="1932488"/>
            <a:ext cx="83895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ea typeface="OPPOSans L"/>
              </a:rPr>
              <a:t>·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OpenCV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是一个著名的</a:t>
            </a:r>
            <a:r>
              <a:rPr lang="zh-CN" altLang="en-US" sz="20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跨平台计算机视觉库</a:t>
            </a:r>
            <a:endParaRPr lang="en-US" altLang="zh-CN" sz="20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· OpenCV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的下一个大版本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5.x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将涉足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3D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领域</a:t>
            </a:r>
            <a:endParaRPr lang="en-US" altLang="zh-CN" sz="2000" dirty="0">
              <a:solidFill>
                <a:srgbClr val="000000"/>
              </a:solidFill>
              <a:latin typeface="Roboto" panose="02000000000000000000" pitchFamily="2" charset="0"/>
              <a:ea typeface="OPPOSans 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srgbClr val="000000"/>
              </a:solidFill>
              <a:latin typeface="Roboto" panose="02000000000000000000" pitchFamily="2" charset="0"/>
              <a:ea typeface="OPPOSans 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OPPOSans L"/>
                <a:cs typeface="+mn-cs"/>
              </a:rPr>
              <a:t>·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OPPOSans L"/>
                <a:cs typeface="+mn-cs"/>
              </a:rPr>
              <a:t>常用的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OPPOSans L"/>
                <a:cs typeface="+mn-cs"/>
              </a:rPr>
              <a:t>3d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库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PCL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DRACO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均实现了点云压缩，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 OpenCV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及</a:t>
            </a:r>
            <a:r>
              <a:rPr lang="en-US" altLang="zh-CN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Open3D</a:t>
            </a:r>
            <a:r>
              <a:rPr lang="zh-CN" altLang="en-US" sz="2000" dirty="0">
                <a:solidFill>
                  <a:srgbClr val="000000"/>
                </a:solidFill>
                <a:latin typeface="Roboto" panose="02000000000000000000" pitchFamily="2" charset="0"/>
                <a:ea typeface="OPPOSans L"/>
              </a:rPr>
              <a:t>未实现</a:t>
            </a:r>
            <a:endParaRPr lang="en-US" altLang="zh-CN" sz="2000" dirty="0">
              <a:solidFill>
                <a:srgbClr val="000000"/>
              </a:solidFill>
              <a:latin typeface="Roboto" panose="02000000000000000000" pitchFamily="2" charset="0"/>
              <a:ea typeface="OPPOSans 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OPPOSans 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·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目前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OpenCV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中的八叉树实现较为精简，主要为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KNN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L"/>
                <a:cs typeface="+mn-cs"/>
              </a:rPr>
              <a:t>服务，并未提供遍历八叉树提供序列化数据的功能。</a:t>
            </a:r>
          </a:p>
        </p:txBody>
      </p:sp>
    </p:spTree>
    <p:extLst>
      <p:ext uri="{BB962C8B-B14F-4D97-AF65-F5344CB8AC3E}">
        <p14:creationId xmlns:p14="http://schemas.microsoft.com/office/powerpoint/2010/main" val="22852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ea typeface="OPPOSans R" panose="00020600040101010101" charset="-122"/>
              </a:rPr>
              <a:t>八叉树在压缩上的优势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ea typeface="OPPOSans R" panose="0002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DF870-9DB9-BDFA-7F70-2822EE2E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56" y="2689108"/>
            <a:ext cx="3506887" cy="14797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90EDC2-A544-E9CA-4D0E-29754CF7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169" y="2689108"/>
            <a:ext cx="1451359" cy="1441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77FAC6-2199-51E2-1D61-3106AD8A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638" y="2689108"/>
            <a:ext cx="1451359" cy="13904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F2A4B9-6EBB-48FF-D418-90114891E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59" y="2580151"/>
            <a:ext cx="1748057" cy="15887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AEB879-AEDA-D059-A544-F84EF2150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642" y="2512950"/>
            <a:ext cx="1748057" cy="17055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00426EB-63F7-9D50-1A5A-23E95AC1BF06}"/>
              </a:ext>
            </a:extLst>
          </p:cNvPr>
          <p:cNvSpPr txBox="1"/>
          <p:nvPr/>
        </p:nvSpPr>
        <p:spPr>
          <a:xfrm>
            <a:off x="742663" y="4492358"/>
            <a:ext cx="3316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vs </a:t>
            </a:r>
            <a:r>
              <a:rPr lang="zh-CN" altLang="en-US" sz="2000" dirty="0">
                <a:solidFill>
                  <a:schemeClr val="accent3"/>
                </a:solidFill>
              </a:rPr>
              <a:t>点云：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离散数据，精简且计算高效</a:t>
            </a:r>
            <a:endParaRPr lang="en-US" altLang="zh-CN" sz="2000" dirty="0">
              <a:solidFill>
                <a:schemeClr val="accent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3ED8DA-7C3D-059D-4C79-F9F3A4624C33}"/>
              </a:ext>
            </a:extLst>
          </p:cNvPr>
          <p:cNvSpPr txBox="1"/>
          <p:nvPr/>
        </p:nvSpPr>
        <p:spPr>
          <a:xfrm>
            <a:off x="4685807" y="4586882"/>
            <a:ext cx="33160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vs </a:t>
            </a:r>
            <a:r>
              <a:rPr lang="zh-CN" altLang="en-US" sz="2000" dirty="0">
                <a:solidFill>
                  <a:schemeClr val="accent3"/>
                </a:solidFill>
              </a:rPr>
              <a:t>体素：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只在密集区域编码，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适用于普遍稀疏的</a:t>
            </a:r>
            <a:r>
              <a:rPr lang="en-US" altLang="zh-CN" sz="2000" dirty="0">
                <a:solidFill>
                  <a:schemeClr val="accent3"/>
                </a:solidFill>
              </a:rPr>
              <a:t>3D</a:t>
            </a:r>
            <a:r>
              <a:rPr lang="zh-CN" altLang="en-US" sz="2000" dirty="0">
                <a:solidFill>
                  <a:schemeClr val="accent3"/>
                </a:solidFill>
              </a:rPr>
              <a:t>表面</a:t>
            </a:r>
            <a:endParaRPr lang="en-US" altLang="zh-CN" sz="2000" dirty="0">
              <a:solidFill>
                <a:schemeClr val="accent3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0BFC71-3E19-8862-52E7-2E8D4519BCFD}"/>
              </a:ext>
            </a:extLst>
          </p:cNvPr>
          <p:cNvSpPr txBox="1"/>
          <p:nvPr/>
        </p:nvSpPr>
        <p:spPr>
          <a:xfrm>
            <a:off x="8251168" y="4586881"/>
            <a:ext cx="35344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vs </a:t>
            </a:r>
            <a:r>
              <a:rPr lang="en-US" altLang="zh-CN" sz="2000" dirty="0" err="1">
                <a:solidFill>
                  <a:schemeClr val="accent3"/>
                </a:solidFill>
              </a:rPr>
              <a:t>kd</a:t>
            </a:r>
            <a:r>
              <a:rPr lang="en-US" altLang="zh-CN" sz="2000" dirty="0">
                <a:solidFill>
                  <a:schemeClr val="accent3"/>
                </a:solidFill>
              </a:rPr>
              <a:t>-tree</a:t>
            </a:r>
            <a:r>
              <a:rPr lang="zh-CN" altLang="en-US" sz="2000" dirty="0">
                <a:solidFill>
                  <a:schemeClr val="accent3"/>
                </a:solidFill>
              </a:rPr>
              <a:t>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结构稳定，对微小变化不敏感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层次信息明确，可变精度</a:t>
            </a:r>
            <a:endParaRPr lang="en-US" altLang="zh-C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2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点云预处理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06C04-F4CA-81AC-85A6-1A595E03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114" y="1317991"/>
            <a:ext cx="3215826" cy="3238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354B54-3559-0310-2C34-34FFCD67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26" y="1408961"/>
            <a:ext cx="3389196" cy="316498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250F71-64FE-BB2A-1C13-3825EC842C8B}"/>
              </a:ext>
            </a:extLst>
          </p:cNvPr>
          <p:cNvCxnSpPr>
            <a:cxnSpLocks/>
          </p:cNvCxnSpPr>
          <p:nvPr/>
        </p:nvCxnSpPr>
        <p:spPr>
          <a:xfrm>
            <a:off x="7632688" y="3023214"/>
            <a:ext cx="7514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1A55B2-4514-104D-9A5A-D193AD8347E7}"/>
              </a:ext>
            </a:extLst>
          </p:cNvPr>
          <p:cNvSpPr txBox="1"/>
          <p:nvPr/>
        </p:nvSpPr>
        <p:spPr>
          <a:xfrm>
            <a:off x="3663461" y="4592058"/>
            <a:ext cx="4086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original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coordinates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FE5377-45C8-D453-DD5D-8A928179081A}"/>
              </a:ext>
            </a:extLst>
          </p:cNvPr>
          <p:cNvSpPr txBox="1"/>
          <p:nvPr/>
        </p:nvSpPr>
        <p:spPr>
          <a:xfrm>
            <a:off x="6863546" y="4611712"/>
            <a:ext cx="3316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to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930840-EA76-8A3B-9289-97C55DD257C6}"/>
              </a:ext>
            </a:extLst>
          </p:cNvPr>
          <p:cNvSpPr txBox="1"/>
          <p:nvPr/>
        </p:nvSpPr>
        <p:spPr>
          <a:xfrm>
            <a:off x="7469258" y="4646052"/>
            <a:ext cx="4454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voxel coordinate system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EB1D9DA-E05B-AA50-DC98-C7C7521EDB8A}"/>
              </a:ext>
            </a:extLst>
          </p:cNvPr>
          <p:cNvSpPr/>
          <p:nvPr/>
        </p:nvSpPr>
        <p:spPr>
          <a:xfrm>
            <a:off x="5706744" y="3102675"/>
            <a:ext cx="88231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431BBA1-75E2-94FA-6E8F-0F8EFCAE50E4}"/>
              </a:ext>
            </a:extLst>
          </p:cNvPr>
          <p:cNvSpPr/>
          <p:nvPr/>
        </p:nvSpPr>
        <p:spPr>
          <a:xfrm>
            <a:off x="9852212" y="3254188"/>
            <a:ext cx="80682" cy="806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4CFD75-7B59-85F4-90DA-BB5119466EB7}"/>
              </a:ext>
            </a:extLst>
          </p:cNvPr>
          <p:cNvSpPr txBox="1"/>
          <p:nvPr/>
        </p:nvSpPr>
        <p:spPr>
          <a:xfrm>
            <a:off x="3523375" y="5046162"/>
            <a:ext cx="4329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</a:t>
            </a:r>
            <a:r>
              <a:rPr lang="zh-CN" altLang="en-US" sz="2000" dirty="0">
                <a:solidFill>
                  <a:schemeClr val="accent3"/>
                </a:solidFill>
              </a:rPr>
              <a:t>（</a:t>
            </a:r>
            <a:r>
              <a:rPr lang="en-US" altLang="zh-CN" sz="2000" dirty="0">
                <a:solidFill>
                  <a:schemeClr val="accent3"/>
                </a:solidFill>
              </a:rPr>
              <a:t>0.251…,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0.502..,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0.753…</a:t>
            </a:r>
            <a:r>
              <a:rPr lang="zh-CN" altLang="en-US" sz="2000" dirty="0">
                <a:solidFill>
                  <a:schemeClr val="accent3"/>
                </a:solidFill>
              </a:rPr>
              <a:t>）</a:t>
            </a:r>
            <a:endParaRPr lang="en-US" altLang="zh-CN" sz="2000" dirty="0">
              <a:solidFill>
                <a:schemeClr val="accent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374749-CB2A-6BF7-99C0-662D189B2F35}"/>
              </a:ext>
            </a:extLst>
          </p:cNvPr>
          <p:cNvSpPr txBox="1"/>
          <p:nvPr/>
        </p:nvSpPr>
        <p:spPr>
          <a:xfrm>
            <a:off x="7896355" y="5151561"/>
            <a:ext cx="4566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</a:rPr>
              <a:t>	     (25, 50,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75)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350B6F-4CD7-4958-8E97-604B84E47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" y="2198386"/>
            <a:ext cx="3638095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位运算构建八叉树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CE3AD0-F7B4-C347-5EDC-975E66EF8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73" y="1703671"/>
            <a:ext cx="5316192" cy="4670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0BA123-5310-BC5F-8D05-67489956F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254" r="38786" b="16629"/>
          <a:stretch/>
        </p:blipFill>
        <p:spPr>
          <a:xfrm>
            <a:off x="267625" y="2717836"/>
            <a:ext cx="5461479" cy="25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2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八叉树的序列化与还原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A786B-C4A4-A567-23FB-71F2284F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2002091"/>
            <a:ext cx="9201100" cy="4258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熵编码模块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28EC0D-23EB-0E95-CB29-1575747F1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4" y="1917211"/>
            <a:ext cx="7171690" cy="41730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EA8604-5070-2425-41E4-2DB43F9ECE90}"/>
              </a:ext>
            </a:extLst>
          </p:cNvPr>
          <p:cNvSpPr txBox="1"/>
          <p:nvPr/>
        </p:nvSpPr>
        <p:spPr>
          <a:xfrm>
            <a:off x="7394624" y="2778775"/>
            <a:ext cx="4133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1.</a:t>
            </a:r>
            <a:r>
              <a:rPr lang="zh-CN" altLang="en-US" dirty="0">
                <a:solidFill>
                  <a:schemeClr val="accent3"/>
                </a:solidFill>
              </a:rPr>
              <a:t>统计所有占位码的频率直方图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2. </a:t>
            </a:r>
            <a:r>
              <a:rPr lang="zh-CN" altLang="en-US" dirty="0">
                <a:solidFill>
                  <a:schemeClr val="accent3"/>
                </a:solidFill>
              </a:rPr>
              <a:t>按照占位码的频率划分区间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3. </a:t>
            </a:r>
            <a:r>
              <a:rPr lang="zh-CN" altLang="en-US" dirty="0">
                <a:solidFill>
                  <a:schemeClr val="accent3"/>
                </a:solidFill>
              </a:rPr>
              <a:t>依次找到占位码对应的子区间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4. </a:t>
            </a:r>
            <a:r>
              <a:rPr lang="zh-CN" altLang="en-US" dirty="0">
                <a:solidFill>
                  <a:schemeClr val="accent3"/>
                </a:solidFill>
              </a:rPr>
              <a:t>重复</a:t>
            </a:r>
            <a:r>
              <a:rPr lang="en-US" altLang="zh-CN" dirty="0">
                <a:solidFill>
                  <a:schemeClr val="accent3"/>
                </a:solidFill>
              </a:rPr>
              <a:t>2</a:t>
            </a:r>
            <a:r>
              <a:rPr lang="zh-CN" altLang="en-US" dirty="0">
                <a:solidFill>
                  <a:schemeClr val="accent3"/>
                </a:solidFill>
              </a:rPr>
              <a:t>，</a:t>
            </a:r>
            <a:r>
              <a:rPr lang="en-US" altLang="zh-CN" dirty="0">
                <a:solidFill>
                  <a:schemeClr val="accent3"/>
                </a:solidFill>
              </a:rPr>
              <a:t>3</a:t>
            </a:r>
            <a:r>
              <a:rPr lang="zh-CN" altLang="en-US" dirty="0">
                <a:solidFill>
                  <a:schemeClr val="accent3"/>
                </a:solidFill>
              </a:rPr>
              <a:t>步直至编码所有占位码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5. </a:t>
            </a:r>
            <a:r>
              <a:rPr lang="zh-CN" altLang="en-US" dirty="0">
                <a:solidFill>
                  <a:schemeClr val="accent3"/>
                </a:solidFill>
              </a:rPr>
              <a:t>取最终子区间左边界数作为编码结果，与直方图一并输出</a:t>
            </a:r>
            <a:endParaRPr lang="en-US" altLang="zh-C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7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成果总览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成果总览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OcTree">
            <a:extLst>
              <a:ext uri="{FF2B5EF4-FFF2-40B4-BE49-F238E27FC236}">
                <a16:creationId xmlns:a16="http://schemas.microsoft.com/office/drawing/2014/main" id="{0A6DF62E-667C-C621-15F3-1A61A7BB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03" y="2329312"/>
            <a:ext cx="5723852" cy="32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可选精度的压缩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压缩率的探究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2389E-E34E-A09F-2BB5-AA5F1F1233D3}"/>
              </a:ext>
            </a:extLst>
          </p:cNvPr>
          <p:cNvSpPr txBox="1"/>
          <p:nvPr/>
        </p:nvSpPr>
        <p:spPr>
          <a:xfrm>
            <a:off x="481397" y="422849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压缩还原的准确性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D33FBFDD-F1B8-B526-2BDD-54943269F2A8}"/>
              </a:ext>
            </a:extLst>
          </p:cNvPr>
          <p:cNvSpPr/>
          <p:nvPr/>
        </p:nvSpPr>
        <p:spPr>
          <a:xfrm>
            <a:off x="607126" y="506733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E1E6FD-3EEE-AED3-ECFE-4D00F7AA500F}"/>
              </a:ext>
            </a:extLst>
          </p:cNvPr>
          <p:cNvCxnSpPr/>
          <p:nvPr/>
        </p:nvCxnSpPr>
        <p:spPr>
          <a:xfrm flipV="1">
            <a:off x="1129732" y="5088288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1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3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可选精度压缩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A9BE6D-163A-0C4D-9CB6-E343B019FDB2}"/>
              </a:ext>
            </a:extLst>
          </p:cNvPr>
          <p:cNvSpPr txBox="1"/>
          <p:nvPr/>
        </p:nvSpPr>
        <p:spPr>
          <a:xfrm>
            <a:off x="4186693" y="5219212"/>
            <a:ext cx="64902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“</a:t>
            </a:r>
            <a:r>
              <a:rPr lang="en-US" altLang="zh-CN" sz="3200" dirty="0" err="1">
                <a:solidFill>
                  <a:schemeClr val="accent3"/>
                </a:solidFill>
              </a:rPr>
              <a:t>stanford</a:t>
            </a:r>
            <a:r>
              <a:rPr lang="en-US" altLang="zh-CN" sz="3200" dirty="0">
                <a:solidFill>
                  <a:schemeClr val="accent3"/>
                </a:solidFill>
              </a:rPr>
              <a:t> bunny</a:t>
            </a:r>
            <a:r>
              <a:rPr lang="zh-CN" altLang="en-US" sz="2400" dirty="0">
                <a:solidFill>
                  <a:schemeClr val="accent3"/>
                </a:solidFill>
              </a:rPr>
              <a:t>” 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多精度压缩重构点云展示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A10403-2334-1B78-DC65-60A7F6345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37" y="1884607"/>
            <a:ext cx="3879182" cy="13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13657" y="29067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相机参数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086912" y="60690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9E52DB-6ADF-31ED-C141-E3869D32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12" y="1556754"/>
            <a:ext cx="9726503" cy="427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9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未来改进方向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项目简介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研究历程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成果总览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83205" y="5775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可选精度的压缩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505862" y="790518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BCDA8-664F-5C7C-F336-4C13B3E92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6" y="2198456"/>
            <a:ext cx="5485176" cy="29054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DB37F3D-305A-5DE8-0E9D-E419ED716D24}"/>
              </a:ext>
            </a:extLst>
          </p:cNvPr>
          <p:cNvSpPr txBox="1"/>
          <p:nvPr/>
        </p:nvSpPr>
        <p:spPr>
          <a:xfrm>
            <a:off x="8917692" y="5869508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原点云</a:t>
            </a:r>
          </a:p>
        </p:txBody>
      </p:sp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DE881FC7-7FB5-06B1-828E-9642BEE20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2" y="2198455"/>
            <a:ext cx="5429240" cy="29054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471BA1-0471-39FF-2208-D4C7B29C040D}"/>
              </a:ext>
            </a:extLst>
          </p:cNvPr>
          <p:cNvSpPr txBox="1"/>
          <p:nvPr/>
        </p:nvSpPr>
        <p:spPr>
          <a:xfrm>
            <a:off x="2765001" y="5869508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沙盘场景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83205" y="94226"/>
            <a:ext cx="9323064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压缩点云与原点云比较（精度</a:t>
            </a:r>
            <a:r>
              <a:rPr lang="en-US" altLang="zh-CN" dirty="0">
                <a:latin typeface="+mn-lt"/>
                <a:ea typeface="+mj-lt"/>
              </a:rPr>
              <a:t>10mm</a:t>
            </a:r>
            <a:r>
              <a:rPr lang="zh-CN" altLang="en-US" dirty="0">
                <a:latin typeface="+mn-lt"/>
                <a:ea typeface="+mj-lt"/>
              </a:rPr>
              <a:t>，有损）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505862" y="30722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 descr="地图上有字&#10;&#10;描述已自动生成">
            <a:extLst>
              <a:ext uri="{FF2B5EF4-FFF2-40B4-BE49-F238E27FC236}">
                <a16:creationId xmlns:a16="http://schemas.microsoft.com/office/drawing/2014/main" id="{E8BBED0E-0B8E-540A-17E0-7A9D0489C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7" y="1021071"/>
            <a:ext cx="10439550" cy="5529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69F57BF-9FC3-A9E5-E276-5C20515766A7}"/>
              </a:ext>
            </a:extLst>
          </p:cNvPr>
          <p:cNvSpPr/>
          <p:nvPr/>
        </p:nvSpPr>
        <p:spPr>
          <a:xfrm>
            <a:off x="161066" y="5738527"/>
            <a:ext cx="126965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稀疏采样，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10mm</a:t>
            </a:r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以下的高频信息被滤除</a:t>
            </a:r>
          </a:p>
        </p:txBody>
      </p:sp>
    </p:spTree>
    <p:extLst>
      <p:ext uri="{BB962C8B-B14F-4D97-AF65-F5344CB8AC3E}">
        <p14:creationId xmlns:p14="http://schemas.microsoft.com/office/powerpoint/2010/main" val="335443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83205" y="94226"/>
            <a:ext cx="9323064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压缩点云与原点云比较（精度</a:t>
            </a:r>
            <a:r>
              <a:rPr lang="en-US" altLang="zh-CN" dirty="0">
                <a:latin typeface="+mn-lt"/>
                <a:ea typeface="+mj-lt"/>
              </a:rPr>
              <a:t>1mm</a:t>
            </a:r>
            <a:r>
              <a:rPr lang="zh-CN" altLang="en-US" dirty="0">
                <a:latin typeface="+mn-lt"/>
                <a:ea typeface="+mj-lt"/>
              </a:rPr>
              <a:t>，无损）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505862" y="30722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 descr="图片包含 游戏机, 钟表&#10;&#10;描述已自动生成">
            <a:extLst>
              <a:ext uri="{FF2B5EF4-FFF2-40B4-BE49-F238E27FC236}">
                <a16:creationId xmlns:a16="http://schemas.microsoft.com/office/drawing/2014/main" id="{2A1E2929-FB6D-7A19-DC28-5109042AC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929135"/>
            <a:ext cx="10802787" cy="57221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111B1B-874F-A090-ED52-721DD4BB4B80}"/>
              </a:ext>
            </a:extLst>
          </p:cNvPr>
          <p:cNvSpPr/>
          <p:nvPr/>
        </p:nvSpPr>
        <p:spPr>
          <a:xfrm>
            <a:off x="0" y="5691874"/>
            <a:ext cx="126965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所有点均被保留，与原点云基本重合</a:t>
            </a:r>
          </a:p>
        </p:txBody>
      </p:sp>
    </p:spTree>
    <p:extLst>
      <p:ext uri="{BB962C8B-B14F-4D97-AF65-F5344CB8AC3E}">
        <p14:creationId xmlns:p14="http://schemas.microsoft.com/office/powerpoint/2010/main" val="3954136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83205" y="5775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可选精度的压缩（视频展示）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505862" y="790518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实验分析</a:t>
            </a:r>
            <a:endParaRPr lang="en-US" altLang="zh-CN" sz="6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5" name="图形 14" descr="undraw_diary_re_4jp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7990" y="2437765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83729" y="389409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压缩率的探究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828992" y="698052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CEDD2-7E86-46C7-688F-E152F4BF5163}"/>
              </a:ext>
            </a:extLst>
          </p:cNvPr>
          <p:cNvSpPr txBox="1"/>
          <p:nvPr/>
        </p:nvSpPr>
        <p:spPr>
          <a:xfrm>
            <a:off x="983212" y="1278383"/>
            <a:ext cx="9858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    压缩率是本项目的重要目标。在上述的实验中测试了不同参数设置下的压缩，得到如下结果：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20B708-720B-0EF4-1AE4-D1AF9A6D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2296045"/>
            <a:ext cx="2928738" cy="32530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F4A3B0-F632-4D62-8C30-926206D182D4}"/>
              </a:ext>
            </a:extLst>
          </p:cNvPr>
          <p:cNvSpPr txBox="1"/>
          <p:nvPr/>
        </p:nvSpPr>
        <p:spPr>
          <a:xfrm>
            <a:off x="983212" y="5608357"/>
            <a:ext cx="5356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· </a:t>
            </a:r>
            <a:r>
              <a:rPr lang="zh-CN" altLang="en-US" dirty="0">
                <a:solidFill>
                  <a:schemeClr val="accent3"/>
                </a:solidFill>
              </a:rPr>
              <a:t>参数范围：</a:t>
            </a:r>
            <a:r>
              <a:rPr lang="en-US" altLang="zh-CN" dirty="0">
                <a:solidFill>
                  <a:schemeClr val="accent3"/>
                </a:solidFill>
              </a:rPr>
              <a:t>0.001mm-20mm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 · </a:t>
            </a:r>
            <a:r>
              <a:rPr lang="zh-CN" altLang="en-US" dirty="0">
                <a:solidFill>
                  <a:schemeClr val="accent3"/>
                </a:solidFill>
              </a:rPr>
              <a:t>原始点云精度：</a:t>
            </a:r>
            <a:r>
              <a:rPr lang="en-US" altLang="zh-CN" dirty="0">
                <a:solidFill>
                  <a:schemeClr val="accent3"/>
                </a:solidFill>
              </a:rPr>
              <a:t>±1-3mm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 · </a:t>
            </a:r>
            <a:r>
              <a:rPr lang="zh-CN" altLang="en-US" dirty="0">
                <a:solidFill>
                  <a:schemeClr val="accent3"/>
                </a:solidFill>
              </a:rPr>
              <a:t>原始点云数据量：</a:t>
            </a:r>
            <a:r>
              <a:rPr lang="en-US" altLang="zh-CN" dirty="0">
                <a:solidFill>
                  <a:schemeClr val="accent3"/>
                </a:solidFill>
              </a:rPr>
              <a:t>3,712,458 Bytes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50C330A-3F07-AF5D-36AD-4A681C9E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857" y="2623825"/>
            <a:ext cx="5945463" cy="25975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C15EC49-6CE6-71A3-E98E-8999A7965FA1}"/>
              </a:ext>
            </a:extLst>
          </p:cNvPr>
          <p:cNvSpPr txBox="1"/>
          <p:nvPr/>
        </p:nvSpPr>
        <p:spPr>
          <a:xfrm>
            <a:off x="5749478" y="5400836"/>
            <a:ext cx="535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精度参数与文件大小，压缩比的对应关系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1833FE1-41BC-71DA-938F-37C1C20E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742" y="2671419"/>
            <a:ext cx="1653048" cy="24044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D1F0C2-AF38-7255-404F-74FE45A132AE}"/>
              </a:ext>
            </a:extLst>
          </p:cNvPr>
          <p:cNvSpPr/>
          <p:nvPr/>
        </p:nvSpPr>
        <p:spPr>
          <a:xfrm>
            <a:off x="10735481" y="4110319"/>
            <a:ext cx="703484" cy="2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6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55737" y="38182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压缩率指标：</a:t>
            </a:r>
            <a:r>
              <a:rPr lang="en-US" altLang="zh-CN" dirty="0" err="1">
                <a:latin typeface="+mn-lt"/>
                <a:ea typeface="+mj-lt"/>
              </a:rPr>
              <a:t>bpp</a:t>
            </a:r>
            <a:r>
              <a:rPr lang="zh-CN" altLang="en-US" dirty="0">
                <a:latin typeface="+mn-lt"/>
                <a:ea typeface="+mj-lt"/>
              </a:rPr>
              <a:t>码率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828992" y="698052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0B30BE-3CDD-1EE1-593B-3A99F1141558}"/>
              </a:ext>
            </a:extLst>
          </p:cNvPr>
          <p:cNvSpPr txBox="1"/>
          <p:nvPr/>
        </p:nvSpPr>
        <p:spPr>
          <a:xfrm>
            <a:off x="983212" y="1278383"/>
            <a:ext cx="9858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     为了得到压缩文件的编码效率，本项目采用</a:t>
            </a:r>
            <a:r>
              <a:rPr lang="en-US" altLang="zh-CN" sz="2800" dirty="0">
                <a:solidFill>
                  <a:schemeClr val="accent3"/>
                </a:solidFill>
              </a:rPr>
              <a:t>Bits per point</a:t>
            </a:r>
            <a:r>
              <a:rPr lang="zh-CN" altLang="en-US" sz="2800" dirty="0">
                <a:solidFill>
                  <a:schemeClr val="accent3"/>
                </a:solidFill>
              </a:rPr>
              <a:t>（</a:t>
            </a:r>
            <a:r>
              <a:rPr lang="en-US" altLang="zh-CN" sz="2800" dirty="0" err="1">
                <a:solidFill>
                  <a:schemeClr val="accent3"/>
                </a:solidFill>
              </a:rPr>
              <a:t>bpp</a:t>
            </a:r>
            <a:r>
              <a:rPr lang="zh-CN" altLang="en-US" sz="2800" dirty="0">
                <a:solidFill>
                  <a:schemeClr val="accent3"/>
                </a:solidFill>
              </a:rPr>
              <a:t>）作为压缩率的指标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     </a:t>
            </a:r>
          </a:p>
          <a:p>
            <a:r>
              <a:rPr lang="zh-CN" altLang="en-US" sz="2800" dirty="0">
                <a:solidFill>
                  <a:schemeClr val="accent3"/>
                </a:solidFill>
              </a:rPr>
              <a:t>其计算方法为：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FE82D-FA41-14EA-7D24-5295FB82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7" y="3158684"/>
            <a:ext cx="3415986" cy="1148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1588D6-D1DC-3A33-1ABE-1290EFF5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28" y="2258043"/>
            <a:ext cx="6510872" cy="37677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330166-FE8C-F862-2A8C-BD9EE4EE8B67}"/>
              </a:ext>
            </a:extLst>
          </p:cNvPr>
          <p:cNvSpPr txBox="1"/>
          <p:nvPr/>
        </p:nvSpPr>
        <p:spPr>
          <a:xfrm>
            <a:off x="4597646" y="6054126"/>
            <a:ext cx="69578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对比数据来源：</a:t>
            </a:r>
            <a:r>
              <a:rPr lang="en-US" altLang="zh-CN" sz="1600" i="1" dirty="0">
                <a:solidFill>
                  <a:schemeClr val="accent3"/>
                </a:solidFill>
              </a:rPr>
              <a:t>Real-time Compression of Point Cloud Streams</a:t>
            </a:r>
          </a:p>
          <a:p>
            <a:r>
              <a:rPr lang="en-US" altLang="zh-CN" sz="1600" dirty="0">
                <a:solidFill>
                  <a:schemeClr val="accent3"/>
                </a:solidFill>
              </a:rPr>
              <a:t>2012</a:t>
            </a:r>
            <a:r>
              <a:rPr lang="zh-CN" altLang="en-US" sz="1600" dirty="0">
                <a:solidFill>
                  <a:schemeClr val="accent3"/>
                </a:solidFill>
              </a:rPr>
              <a:t>年发表于 </a:t>
            </a:r>
            <a:r>
              <a:rPr lang="en-US" altLang="zh-CN" sz="1600" dirty="0">
                <a:solidFill>
                  <a:schemeClr val="accent3"/>
                </a:solidFill>
              </a:rPr>
              <a:t>IEEE ICRA</a:t>
            </a:r>
            <a:r>
              <a:rPr lang="zh-CN" altLang="en-US" sz="1600" dirty="0">
                <a:solidFill>
                  <a:schemeClr val="accent3"/>
                </a:solidFill>
              </a:rPr>
              <a:t>会议</a:t>
            </a:r>
            <a:endParaRPr lang="en-US" altLang="zh-CN" sz="1600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5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55736" y="381822"/>
            <a:ext cx="808947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压缩还原的质量：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峰值信噪比（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PSNR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latin typeface="+mn-lt"/>
              <a:ea typeface="+mj-lt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828992" y="698052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7A4CDB-09DB-7AD7-98AC-60FE40B1017D}"/>
              </a:ext>
            </a:extLst>
          </p:cNvPr>
          <p:cNvSpPr txBox="1"/>
          <p:nvPr/>
        </p:nvSpPr>
        <p:spPr>
          <a:xfrm>
            <a:off x="983211" y="1566347"/>
            <a:ext cx="9858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     为了评价压缩重建点云的质量，本项目使用</a:t>
            </a:r>
            <a:r>
              <a:rPr lang="zh-CN" altLang="en-US" sz="2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峰值信噪比</a:t>
            </a:r>
            <a:r>
              <a:rPr lang="zh-CN" altLang="en-US" sz="2800" dirty="0">
                <a:solidFill>
                  <a:schemeClr val="accent3"/>
                </a:solidFill>
              </a:rPr>
              <a:t>（</a:t>
            </a:r>
            <a:r>
              <a:rPr lang="en-US" altLang="zh-CN" sz="2800" dirty="0" err="1">
                <a:solidFill>
                  <a:schemeClr val="accent3"/>
                </a:solidFill>
              </a:rPr>
              <a:t>psnr</a:t>
            </a:r>
            <a:r>
              <a:rPr lang="zh-CN" altLang="en-US" sz="2800" dirty="0">
                <a:solidFill>
                  <a:schemeClr val="accent3"/>
                </a:solidFill>
              </a:rPr>
              <a:t>）（</a:t>
            </a:r>
            <a:r>
              <a:rPr lang="en-US" altLang="zh-CN" sz="2800" dirty="0">
                <a:solidFill>
                  <a:schemeClr val="accent3"/>
                </a:solidFill>
              </a:rPr>
              <a:t>Huang et al. 2008</a:t>
            </a:r>
            <a:r>
              <a:rPr lang="zh-CN" altLang="en-US" sz="2800" dirty="0">
                <a:solidFill>
                  <a:schemeClr val="accent3"/>
                </a:solidFill>
              </a:rPr>
              <a:t>）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     </a:t>
            </a:r>
          </a:p>
          <a:p>
            <a:r>
              <a:rPr lang="en-US" altLang="zh-CN" sz="2800" dirty="0">
                <a:solidFill>
                  <a:schemeClr val="accent3"/>
                </a:solidFill>
              </a:rPr>
              <a:t>     </a:t>
            </a:r>
            <a:r>
              <a:rPr lang="zh-CN" altLang="en-US" sz="2800" dirty="0">
                <a:solidFill>
                  <a:schemeClr val="accent3"/>
                </a:solidFill>
              </a:rPr>
              <a:t>其计算公式为：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3B3A5F-34DF-CF70-11C2-5AB158208408}"/>
              </a:ext>
            </a:extLst>
          </p:cNvPr>
          <p:cNvSpPr txBox="1"/>
          <p:nvPr/>
        </p:nvSpPr>
        <p:spPr>
          <a:xfrm>
            <a:off x="983212" y="4763903"/>
            <a:ext cx="9858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3"/>
                </a:solidFill>
              </a:rPr>
              <a:t>    · </a:t>
            </a:r>
            <a:r>
              <a:rPr lang="zh-CN" altLang="en-US" sz="2800" dirty="0">
                <a:solidFill>
                  <a:schemeClr val="accent3"/>
                </a:solidFill>
              </a:rPr>
              <a:t>峰值信号大小定义为根节点（即包围盒）的对角线长度；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    </a:t>
            </a:r>
            <a:r>
              <a:rPr lang="en-US" altLang="zh-CN" sz="2800" b="1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噪声定义为重建点云与原点云对应点欧式距离的均值</a:t>
            </a:r>
            <a:endParaRPr lang="en-US" altLang="zh-CN" sz="2800" dirty="0">
              <a:solidFill>
                <a:schemeClr val="accent3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EF833-0564-3858-F991-616BAAC8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06" y="3382952"/>
            <a:ext cx="4553816" cy="860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462C7-4FD9-C563-51DC-B06161842304}"/>
              </a:ext>
            </a:extLst>
          </p:cNvPr>
          <p:cNvSpPr txBox="1"/>
          <p:nvPr/>
        </p:nvSpPr>
        <p:spPr>
          <a:xfrm>
            <a:off x="1856161" y="5898926"/>
            <a:ext cx="7924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 </a:t>
            </a:r>
            <a:r>
              <a:rPr lang="zh-CN" altLang="en-US" dirty="0">
                <a:solidFill>
                  <a:schemeClr val="accent3"/>
                </a:solidFill>
              </a:rPr>
              <a:t>依据：</a:t>
            </a:r>
            <a:r>
              <a:rPr lang="en-US" altLang="zh-CN" sz="1800" i="1" dirty="0">
                <a:solidFill>
                  <a:schemeClr val="accent3"/>
                </a:solidFill>
              </a:rPr>
              <a:t>A Generic Scheme for Progressive Point Cloud Coding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（</a:t>
            </a:r>
            <a:r>
              <a:rPr lang="en-US" altLang="zh-CN" dirty="0">
                <a:solidFill>
                  <a:schemeClr val="accent3"/>
                </a:solidFill>
              </a:rPr>
              <a:t>Huang et al. 2008</a:t>
            </a:r>
            <a:r>
              <a:rPr lang="zh-CN" altLang="en-US" dirty="0">
                <a:solidFill>
                  <a:schemeClr val="accent3"/>
                </a:solidFill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32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27744" y="362506"/>
            <a:ext cx="808947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率失真曲线（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R-D curve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latin typeface="+mn-lt"/>
              <a:ea typeface="+mj-lt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828992" y="698052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7A4CDB-09DB-7AD7-98AC-60FE40B1017D}"/>
              </a:ext>
            </a:extLst>
          </p:cNvPr>
          <p:cNvSpPr txBox="1"/>
          <p:nvPr/>
        </p:nvSpPr>
        <p:spPr>
          <a:xfrm>
            <a:off x="828992" y="1455665"/>
            <a:ext cx="9858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     </a:t>
            </a:r>
            <a:r>
              <a:rPr lang="en-US" altLang="zh-CN" sz="2800" dirty="0">
                <a:solidFill>
                  <a:schemeClr val="accent3"/>
                </a:solidFill>
              </a:rPr>
              <a:t>x</a:t>
            </a:r>
            <a:r>
              <a:rPr lang="zh-CN" altLang="en-US" sz="2800" dirty="0">
                <a:solidFill>
                  <a:schemeClr val="accent3"/>
                </a:solidFill>
              </a:rPr>
              <a:t>轴为码率（</a:t>
            </a:r>
            <a:r>
              <a:rPr lang="en-US" altLang="zh-CN" sz="2800" dirty="0" err="1">
                <a:solidFill>
                  <a:schemeClr val="accent3"/>
                </a:solidFill>
              </a:rPr>
              <a:t>bpp</a:t>
            </a:r>
            <a:r>
              <a:rPr lang="zh-CN" altLang="en-US" sz="2800" dirty="0">
                <a:solidFill>
                  <a:schemeClr val="accent3"/>
                </a:solidFill>
              </a:rPr>
              <a:t>，单位</a:t>
            </a:r>
            <a:r>
              <a:rPr lang="en-US" altLang="zh-CN" sz="2800" dirty="0">
                <a:solidFill>
                  <a:schemeClr val="accent3"/>
                </a:solidFill>
              </a:rPr>
              <a:t>bits</a:t>
            </a:r>
            <a:r>
              <a:rPr lang="zh-CN" altLang="en-US" sz="2800" dirty="0">
                <a:solidFill>
                  <a:schemeClr val="accent3"/>
                </a:solidFill>
              </a:rPr>
              <a:t>），</a:t>
            </a:r>
            <a:r>
              <a:rPr lang="en-US" altLang="zh-CN" sz="2800" dirty="0">
                <a:solidFill>
                  <a:schemeClr val="accent3"/>
                </a:solidFill>
              </a:rPr>
              <a:t>y</a:t>
            </a:r>
            <a:r>
              <a:rPr lang="zh-CN" altLang="en-US" sz="2800" dirty="0">
                <a:solidFill>
                  <a:schemeClr val="accent3"/>
                </a:solidFill>
              </a:rPr>
              <a:t>轴为</a:t>
            </a:r>
            <a:r>
              <a:rPr lang="en-US" altLang="zh-CN" sz="2800" dirty="0">
                <a:solidFill>
                  <a:schemeClr val="accent3"/>
                </a:solidFill>
              </a:rPr>
              <a:t>PSNR</a:t>
            </a:r>
            <a:r>
              <a:rPr lang="zh-CN" altLang="en-US" sz="2800" dirty="0">
                <a:solidFill>
                  <a:schemeClr val="accent3"/>
                </a:solidFill>
              </a:rPr>
              <a:t>（单位</a:t>
            </a:r>
            <a:r>
              <a:rPr lang="en-US" altLang="zh-CN" sz="2800" dirty="0">
                <a:solidFill>
                  <a:schemeClr val="accent3"/>
                </a:solidFill>
              </a:rPr>
              <a:t>dB</a:t>
            </a:r>
            <a:r>
              <a:rPr lang="zh-CN" altLang="en-US" sz="2800" dirty="0">
                <a:solidFill>
                  <a:schemeClr val="accent3"/>
                </a:solidFill>
              </a:rPr>
              <a:t>）</a:t>
            </a:r>
            <a:r>
              <a:rPr lang="en-US" altLang="zh-CN" sz="2800" dirty="0">
                <a:solidFill>
                  <a:schemeClr val="accent3"/>
                </a:solidFill>
              </a:rPr>
              <a:t>     </a:t>
            </a: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4C7F17-A471-A18E-AB4A-786C1FE1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77" y="2091921"/>
            <a:ext cx="5817225" cy="39286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709F5F-5028-E3EE-A415-A932F4E31229}"/>
              </a:ext>
            </a:extLst>
          </p:cNvPr>
          <p:cNvSpPr txBox="1"/>
          <p:nvPr/>
        </p:nvSpPr>
        <p:spPr>
          <a:xfrm>
            <a:off x="2034989" y="6020552"/>
            <a:ext cx="9654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对比数据来源：</a:t>
            </a:r>
            <a:r>
              <a:rPr lang="en-US" altLang="zh-CN" sz="1600" i="1" dirty="0">
                <a:solidFill>
                  <a:schemeClr val="accent3"/>
                </a:solidFill>
              </a:rPr>
              <a:t>A Generic Scheme for Progressive Point Cloud Coding</a:t>
            </a:r>
          </a:p>
          <a:p>
            <a:r>
              <a:rPr lang="en-US" altLang="zh-CN" sz="1600" dirty="0">
                <a:solidFill>
                  <a:schemeClr val="accent3"/>
                </a:solidFill>
              </a:rPr>
              <a:t>2008</a:t>
            </a:r>
            <a:r>
              <a:rPr lang="zh-CN" altLang="en-US" sz="1600" dirty="0">
                <a:solidFill>
                  <a:schemeClr val="accent3"/>
                </a:solidFill>
              </a:rPr>
              <a:t>年发表于 </a:t>
            </a:r>
            <a:r>
              <a:rPr lang="en-US" altLang="zh-CN" sz="1600" dirty="0">
                <a:solidFill>
                  <a:schemeClr val="accent3"/>
                </a:solidFill>
              </a:rPr>
              <a:t>IEEE TVCG</a:t>
            </a:r>
            <a:r>
              <a:rPr lang="zh-CN" altLang="en-US" sz="1600" dirty="0">
                <a:solidFill>
                  <a:schemeClr val="accent3"/>
                </a:solidFill>
              </a:rPr>
              <a:t>期刊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62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2F047C-6730-D8EA-6A13-64AF272ACFE1}"/>
              </a:ext>
            </a:extLst>
          </p:cNvPr>
          <p:cNvSpPr txBox="1"/>
          <p:nvPr/>
        </p:nvSpPr>
        <p:spPr>
          <a:xfrm>
            <a:off x="8231508" y="5379114"/>
            <a:ext cx="342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</a:rPr>
              <a:t>0.1mm </a:t>
            </a:r>
            <a:r>
              <a:rPr lang="en-US" altLang="zh-CN" sz="2800" dirty="0" err="1">
                <a:solidFill>
                  <a:schemeClr val="accent3"/>
                </a:solidFill>
              </a:rPr>
              <a:t>psnr</a:t>
            </a:r>
            <a:r>
              <a:rPr lang="en-US" altLang="zh-CN" sz="2800" dirty="0">
                <a:solidFill>
                  <a:schemeClr val="accent3"/>
                </a:solidFill>
              </a:rPr>
              <a:t>=</a:t>
            </a:r>
            <a:r>
              <a:rPr lang="en-US" altLang="zh-CN" sz="2800" b="1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77.9</a:t>
            </a:r>
            <a:r>
              <a:rPr lang="zh-CN" altLang="en-US" sz="2800" dirty="0"/>
              <a:t> 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B1E17-9DB8-26CB-F27A-C430E481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267" y="1871248"/>
            <a:ext cx="3814647" cy="31154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B52FC0-5DC1-1E5D-8497-EB5C1AF1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75" y="1871249"/>
            <a:ext cx="3613292" cy="31154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D7B37E-930D-7D3D-D8C8-D65E66C88AC5}"/>
              </a:ext>
            </a:extLst>
          </p:cNvPr>
          <p:cNvSpPr txBox="1"/>
          <p:nvPr/>
        </p:nvSpPr>
        <p:spPr>
          <a:xfrm>
            <a:off x="4652318" y="5379114"/>
            <a:ext cx="342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</a:rPr>
              <a:t>3mm </a:t>
            </a:r>
            <a:r>
              <a:rPr lang="en-US" altLang="zh-CN" sz="2800" dirty="0" err="1">
                <a:solidFill>
                  <a:schemeClr val="accent3"/>
                </a:solidFill>
              </a:rPr>
              <a:t>psnr</a:t>
            </a:r>
            <a:r>
              <a:rPr lang="en-US" altLang="zh-CN" sz="2800" dirty="0">
                <a:solidFill>
                  <a:schemeClr val="accent3"/>
                </a:solidFill>
              </a:rPr>
              <a:t>=</a:t>
            </a:r>
            <a:r>
              <a:rPr lang="en-US" altLang="zh-CN" sz="2800" b="1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52.8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F699E8-9C20-7A39-4ECD-DFA2242D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7" y="1871248"/>
            <a:ext cx="3685655" cy="31154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597382-9736-50B3-4E71-43751987C825}"/>
              </a:ext>
            </a:extLst>
          </p:cNvPr>
          <p:cNvSpPr txBox="1"/>
          <p:nvPr/>
        </p:nvSpPr>
        <p:spPr>
          <a:xfrm>
            <a:off x="934197" y="5379114"/>
            <a:ext cx="342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</a:rPr>
              <a:t>10mm </a:t>
            </a:r>
            <a:r>
              <a:rPr lang="en-US" altLang="zh-CN" sz="2800" dirty="0" err="1">
                <a:solidFill>
                  <a:schemeClr val="accent3"/>
                </a:solidFill>
              </a:rPr>
              <a:t>psnr</a:t>
            </a:r>
            <a:r>
              <a:rPr lang="en-US" altLang="zh-CN" sz="2800" dirty="0">
                <a:solidFill>
                  <a:schemeClr val="accent3"/>
                </a:solidFill>
              </a:rPr>
              <a:t>=</a:t>
            </a:r>
            <a:r>
              <a:rPr lang="en-US" altLang="zh-CN" sz="2800" b="1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42.3</a:t>
            </a:r>
            <a:r>
              <a:rPr lang="zh-CN" altLang="en-US" sz="2800" dirty="0"/>
              <a:t> 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65226D-1135-B9BF-6147-A731E8DD9FFB}"/>
              </a:ext>
            </a:extLst>
          </p:cNvPr>
          <p:cNvSpPr txBox="1"/>
          <p:nvPr/>
        </p:nvSpPr>
        <p:spPr>
          <a:xfrm>
            <a:off x="1276091" y="527394"/>
            <a:ext cx="808947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PSNR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与对应精度的直观展示</a:t>
            </a:r>
            <a:endParaRPr lang="zh-CN" altLang="en-US" dirty="0">
              <a:latin typeface="+mn-lt"/>
              <a:ea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0CFA8D-3C35-0D1E-B802-5B672F4D010D}"/>
              </a:ext>
            </a:extLst>
          </p:cNvPr>
          <p:cNvSpPr/>
          <p:nvPr/>
        </p:nvSpPr>
        <p:spPr>
          <a:xfrm flipH="1">
            <a:off x="552747" y="872271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4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项目简介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未来改进方向</a:t>
            </a:r>
            <a:endParaRPr lang="en-US" altLang="zh-CN" sz="6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5" name="图形 14" descr="undraw_diary_re_4jp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7990" y="2437765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更近一步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FEFE96-CC6E-CF4C-4429-4808D2D06FD6}"/>
              </a:ext>
            </a:extLst>
          </p:cNvPr>
          <p:cNvSpPr txBox="1"/>
          <p:nvPr/>
        </p:nvSpPr>
        <p:spPr>
          <a:xfrm>
            <a:off x="874927" y="1675389"/>
            <a:ext cx="9519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细节编码</a:t>
            </a:r>
            <a:r>
              <a:rPr lang="en-US" altLang="zh-CN" sz="2400" dirty="0">
                <a:solidFill>
                  <a:schemeClr val="bg1">
                    <a:lumMod val="10000"/>
                  </a:schemeClr>
                </a:solidFill>
              </a:rPr>
              <a:t>/Direct coding mode</a:t>
            </a:r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当编码过程中判定当前八叉树节点所包含的点为孤立时，将直接编码该点的剩余坐标。孤立的条件采用</a:t>
            </a:r>
            <a:r>
              <a:rPr lang="en-US" altLang="zh-CN" sz="2400" dirty="0">
                <a:solidFill>
                  <a:schemeClr val="bg1">
                    <a:lumMod val="10000"/>
                  </a:schemeClr>
                </a:solidFill>
              </a:rPr>
              <a:t>6N</a:t>
            </a:r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法则，即当前节点的父节点相邻六个同等级节点都为空。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B727239-5B80-AE60-BFE9-0703E057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59" y="4185612"/>
            <a:ext cx="4276190" cy="1990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938347-26FB-A8B2-E247-A235DEF34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11" y="3217530"/>
            <a:ext cx="34956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9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集成到</a:t>
            </a:r>
            <a:r>
              <a:rPr lang="en-US" altLang="zh-CN" dirty="0">
                <a:latin typeface="+mn-lt"/>
                <a:ea typeface="+mj-lt"/>
              </a:rPr>
              <a:t>OpenCV</a:t>
            </a:r>
            <a:r>
              <a:rPr lang="zh-CN" altLang="en-US" dirty="0">
                <a:latin typeface="+mn-lt"/>
                <a:ea typeface="+mj-lt"/>
              </a:rPr>
              <a:t>库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0B1277-C610-DF09-65F4-1A1697FE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610" y="2205926"/>
            <a:ext cx="3387246" cy="32203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BD9DF6-F2D7-6346-66F1-07CD317977A6}"/>
              </a:ext>
            </a:extLst>
          </p:cNvPr>
          <p:cNvSpPr txBox="1"/>
          <p:nvPr/>
        </p:nvSpPr>
        <p:spPr>
          <a:xfrm>
            <a:off x="1045449" y="2080470"/>
            <a:ext cx="6518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目前八叉树压缩的算法已经基本完成，下一步是尝试将代码合并到</a:t>
            </a:r>
            <a:r>
              <a:rPr lang="en-US" altLang="zh-CN" dirty="0">
                <a:solidFill>
                  <a:schemeClr val="accent3"/>
                </a:solidFill>
              </a:rPr>
              <a:t>OpenCV</a:t>
            </a:r>
            <a:r>
              <a:rPr lang="zh-CN" altLang="en-US" dirty="0">
                <a:solidFill>
                  <a:schemeClr val="accent3"/>
                </a:solidFill>
              </a:rPr>
              <a:t>库中。为此，需要跑通所有单元测试，确保代码逻辑正确。同时，需要确保代码在不同平台上都能正常运行。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通过项目的持续集成脚本后，我们将听取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项目管理员的意见，对代码效率进行进一步的优化，并让代码符合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OpenCV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库的风格。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2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815D7-E04A-A457-F62C-07892434B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6" b="10766"/>
          <a:stretch/>
        </p:blipFill>
        <p:spPr bwMode="auto">
          <a:xfrm>
            <a:off x="6096000" y="1886551"/>
            <a:ext cx="5337760" cy="386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9DA1A1-36CF-F33E-8D0B-0800046B5959}"/>
              </a:ext>
            </a:extLst>
          </p:cNvPr>
          <p:cNvSpPr txBox="1"/>
          <p:nvPr/>
        </p:nvSpPr>
        <p:spPr>
          <a:xfrm>
            <a:off x="986402" y="2787258"/>
            <a:ext cx="4822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如今，</a:t>
            </a:r>
            <a:r>
              <a:rPr lang="en-US" altLang="zh-CN" dirty="0">
                <a:solidFill>
                  <a:schemeClr val="accent3"/>
                </a:solidFill>
              </a:rPr>
              <a:t>3D</a:t>
            </a:r>
            <a:r>
              <a:rPr lang="zh-CN" altLang="en-US" dirty="0">
                <a:solidFill>
                  <a:schemeClr val="accent3"/>
                </a:solidFill>
              </a:rPr>
              <a:t>数据的使用越来越广泛。点云作为一种流行的</a:t>
            </a:r>
            <a:r>
              <a:rPr lang="en-US" altLang="zh-CN" dirty="0">
                <a:solidFill>
                  <a:schemeClr val="accent3"/>
                </a:solidFill>
              </a:rPr>
              <a:t>3D</a:t>
            </a:r>
            <a:r>
              <a:rPr lang="zh-CN" altLang="en-US" dirty="0">
                <a:solidFill>
                  <a:schemeClr val="accent3"/>
                </a:solidFill>
              </a:rPr>
              <a:t>数据格式，不论是学术界还是工业界，均受到了许多研究者的青睐。其中，</a:t>
            </a:r>
            <a:r>
              <a:rPr lang="en-US" altLang="zh-CN" dirty="0">
                <a:solidFill>
                  <a:schemeClr val="accent3"/>
                </a:solidFill>
              </a:rPr>
              <a:t>3D</a:t>
            </a:r>
            <a:r>
              <a:rPr lang="zh-CN" altLang="en-US" dirty="0">
                <a:solidFill>
                  <a:schemeClr val="accent3"/>
                </a:solidFill>
              </a:rPr>
              <a:t>点云的一个重要应用就是自动驾驶的落地。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然而，点云数据量的庞大性，对数据的存储与传输造成了巨大的不便。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项目简介（项目主题）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19EA9-A62E-882B-C9D9-6BD8B4E42985}"/>
              </a:ext>
            </a:extLst>
          </p:cNvPr>
          <p:cNvSpPr txBox="1"/>
          <p:nvPr/>
        </p:nvSpPr>
        <p:spPr>
          <a:xfrm>
            <a:off x="1560161" y="2500237"/>
            <a:ext cx="8921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本项目的研究内容为，在 </a:t>
            </a:r>
            <a:r>
              <a:rPr lang="en-US" altLang="zh-CN" sz="2800" dirty="0" err="1">
                <a:solidFill>
                  <a:schemeClr val="accent3"/>
                </a:solidFill>
              </a:rPr>
              <a:t>OpenCV5.x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分支中，基于八叉树实现可选分辨率的点云数据压缩，通过该算法，丰富 </a:t>
            </a:r>
            <a:r>
              <a:rPr lang="en-US" altLang="zh-CN" sz="2800" dirty="0" err="1">
                <a:solidFill>
                  <a:schemeClr val="accent3"/>
                </a:solidFill>
              </a:rPr>
              <a:t>OpenCV5.x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对点云数据 的处理功能。同时，采用了深度相机进行点云扫描，获取真实的点云数据，进行压缩并分析所得结果。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研究历程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研究历程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OcTree">
            <a:extLst>
              <a:ext uri="{FF2B5EF4-FFF2-40B4-BE49-F238E27FC236}">
                <a16:creationId xmlns:a16="http://schemas.microsoft.com/office/drawing/2014/main" id="{0A6DF62E-667C-C621-15F3-1A61A7BB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03" y="2329312"/>
            <a:ext cx="5723852" cy="32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前期工作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算法设计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2389E-E34E-A09F-2BB5-AA5F1F1233D3}"/>
              </a:ext>
            </a:extLst>
          </p:cNvPr>
          <p:cNvSpPr txBox="1"/>
          <p:nvPr/>
        </p:nvSpPr>
        <p:spPr>
          <a:xfrm>
            <a:off x="481397" y="422849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测试分析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D33FBFDD-F1B8-B526-2BDD-54943269F2A8}"/>
              </a:ext>
            </a:extLst>
          </p:cNvPr>
          <p:cNvSpPr/>
          <p:nvPr/>
        </p:nvSpPr>
        <p:spPr>
          <a:xfrm>
            <a:off x="607126" y="506733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E1E6FD-3EEE-AED3-ECFE-4D00F7AA500F}"/>
              </a:ext>
            </a:extLst>
          </p:cNvPr>
          <p:cNvCxnSpPr/>
          <p:nvPr/>
        </p:nvCxnSpPr>
        <p:spPr>
          <a:xfrm flipV="1">
            <a:off x="1129732" y="5088288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项目流程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601F8D-08E2-039F-7475-5CE4B6D0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033" y="807088"/>
            <a:ext cx="1508779" cy="1352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F9252B-3EA2-59BE-9200-E2B43A81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33" y="2159632"/>
            <a:ext cx="1529509" cy="1597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4BE86A-6EE8-AD27-EBA7-CC6C4DE5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57" y="3735039"/>
            <a:ext cx="2203583" cy="1115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B806CE-88D3-E901-434B-8914C12D5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36" y="4824686"/>
            <a:ext cx="1987205" cy="6308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7FF90A-688B-B91B-2645-BBE55261D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6" y="2837268"/>
            <a:ext cx="1488175" cy="13525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C8CC7C-B057-446D-016D-BBC1AAF44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033" y="1876383"/>
            <a:ext cx="1758600" cy="9608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A6DBD2A-9D7F-E1F2-6CCE-3F7CAFD3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285" y="2837268"/>
            <a:ext cx="1488175" cy="13525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0EFFCF0-ACED-F58F-678C-A999431FD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427" y="1530541"/>
            <a:ext cx="1757049" cy="126701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0A7C6EB-2404-F85A-9342-C284A099DB1E}"/>
              </a:ext>
            </a:extLst>
          </p:cNvPr>
          <p:cNvSpPr txBox="1"/>
          <p:nvPr/>
        </p:nvSpPr>
        <p:spPr>
          <a:xfrm>
            <a:off x="898033" y="4278522"/>
            <a:ext cx="17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深度相机采集点云数据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AB6458-53AE-9C15-5137-C4A2D762E9F6}"/>
              </a:ext>
            </a:extLst>
          </p:cNvPr>
          <p:cNvSpPr txBox="1"/>
          <p:nvPr/>
        </p:nvSpPr>
        <p:spPr>
          <a:xfrm>
            <a:off x="4127402" y="1230052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体素化预处理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4B4B75-6C5C-C1AE-0095-D8645FE4BDFE}"/>
              </a:ext>
            </a:extLst>
          </p:cNvPr>
          <p:cNvSpPr txBox="1"/>
          <p:nvPr/>
        </p:nvSpPr>
        <p:spPr>
          <a:xfrm>
            <a:off x="4127401" y="2635149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八叉树建模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1EE9B97-677B-0309-79D3-5BD6C2BC29B8}"/>
              </a:ext>
            </a:extLst>
          </p:cNvPr>
          <p:cNvSpPr txBox="1"/>
          <p:nvPr/>
        </p:nvSpPr>
        <p:spPr>
          <a:xfrm>
            <a:off x="4097022" y="3965627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八叉树编码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C75AF2-7116-E640-5DDB-B18810391BB2}"/>
              </a:ext>
            </a:extLst>
          </p:cNvPr>
          <p:cNvSpPr txBox="1"/>
          <p:nvPr/>
        </p:nvSpPr>
        <p:spPr>
          <a:xfrm>
            <a:off x="4097021" y="5002997"/>
            <a:ext cx="8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熵编码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A1A64E-1BB7-18C2-DB7A-2BF787692D8D}"/>
              </a:ext>
            </a:extLst>
          </p:cNvPr>
          <p:cNvSpPr txBox="1"/>
          <p:nvPr/>
        </p:nvSpPr>
        <p:spPr>
          <a:xfrm>
            <a:off x="8918427" y="4278521"/>
            <a:ext cx="17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重构点云数据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CBF615A-BEF1-A01B-4814-ED6FDAC88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375" y="5992295"/>
            <a:ext cx="2888965" cy="27513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CABE57C-7B83-E428-D7A9-F0861881DE87}"/>
              </a:ext>
            </a:extLst>
          </p:cNvPr>
          <p:cNvSpPr txBox="1"/>
          <p:nvPr/>
        </p:nvSpPr>
        <p:spPr>
          <a:xfrm>
            <a:off x="4802374" y="5588168"/>
            <a:ext cx="19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储存压缩字节流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C4FD806-968E-3CFE-5222-74E62EC52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143" y="5406193"/>
            <a:ext cx="1041583" cy="1022928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60B9003-67E0-7FEE-E6BF-6F87032320FC}"/>
              </a:ext>
            </a:extLst>
          </p:cNvPr>
          <p:cNvCxnSpPr>
            <a:stCxn id="18" idx="3"/>
          </p:cNvCxnSpPr>
          <p:nvPr/>
        </p:nvCxnSpPr>
        <p:spPr>
          <a:xfrm flipV="1">
            <a:off x="2521421" y="1712259"/>
            <a:ext cx="1288579" cy="1801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7DC416E6-3C8A-C1D7-A797-91001A258B39}"/>
              </a:ext>
            </a:extLst>
          </p:cNvPr>
          <p:cNvSpPr/>
          <p:nvPr/>
        </p:nvSpPr>
        <p:spPr>
          <a:xfrm>
            <a:off x="3810000" y="1553217"/>
            <a:ext cx="176506" cy="192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720612C6-F214-F40F-2C7E-B08201D3DBEF}"/>
              </a:ext>
            </a:extLst>
          </p:cNvPr>
          <p:cNvCxnSpPr>
            <a:stCxn id="44" idx="5"/>
            <a:endCxn id="38" idx="1"/>
          </p:cNvCxnSpPr>
          <p:nvPr/>
        </p:nvCxnSpPr>
        <p:spPr>
          <a:xfrm rot="16200000" flipH="1">
            <a:off x="1917191" y="3760681"/>
            <a:ext cx="4412650" cy="3257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11A9D52E-77F8-9FCE-1A72-71BCC39F9C5E}"/>
              </a:ext>
            </a:extLst>
          </p:cNvPr>
          <p:cNvSpPr/>
          <p:nvPr/>
        </p:nvSpPr>
        <p:spPr>
          <a:xfrm>
            <a:off x="7564182" y="1553217"/>
            <a:ext cx="176506" cy="192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0468B41-C930-7CA5-A206-A5D48C379B0B}"/>
              </a:ext>
            </a:extLst>
          </p:cNvPr>
          <p:cNvCxnSpPr>
            <a:cxnSpLocks/>
            <a:stCxn id="41" idx="0"/>
            <a:endCxn id="52" idx="4"/>
          </p:cNvCxnSpPr>
          <p:nvPr/>
        </p:nvCxnSpPr>
        <p:spPr>
          <a:xfrm flipV="1">
            <a:off x="7618935" y="1745353"/>
            <a:ext cx="33500" cy="36608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CC21287-7648-32E3-EC82-8F1B4F91352F}"/>
              </a:ext>
            </a:extLst>
          </p:cNvPr>
          <p:cNvCxnSpPr>
            <a:cxnSpLocks/>
            <a:stCxn id="52" idx="5"/>
            <a:endCxn id="24" idx="1"/>
          </p:cNvCxnSpPr>
          <p:nvPr/>
        </p:nvCxnSpPr>
        <p:spPr>
          <a:xfrm>
            <a:off x="7714839" y="1717215"/>
            <a:ext cx="1273446" cy="1796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C3E85B2-1063-03FF-F030-23B94F6FFBB5}"/>
              </a:ext>
            </a:extLst>
          </p:cNvPr>
          <p:cNvSpPr txBox="1"/>
          <p:nvPr/>
        </p:nvSpPr>
        <p:spPr>
          <a:xfrm>
            <a:off x="7123140" y="1166353"/>
            <a:ext cx="19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逆向推导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1FAFD70-6EEA-E997-6E93-ABFA179AE977}"/>
              </a:ext>
            </a:extLst>
          </p:cNvPr>
          <p:cNvSpPr txBox="1"/>
          <p:nvPr/>
        </p:nvSpPr>
        <p:spPr>
          <a:xfrm>
            <a:off x="2521421" y="3554557"/>
            <a:ext cx="159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</a:rPr>
              <a:t>编码模块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CD0ABF5-9C9A-DAB6-7749-9D802EFC0532}"/>
              </a:ext>
            </a:extLst>
          </p:cNvPr>
          <p:cNvSpPr txBox="1"/>
          <p:nvPr/>
        </p:nvSpPr>
        <p:spPr>
          <a:xfrm>
            <a:off x="7618934" y="3575773"/>
            <a:ext cx="159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</a:rPr>
              <a:t>解码模块</a:t>
            </a:r>
          </a:p>
        </p:txBody>
      </p:sp>
    </p:spTree>
    <p:extLst>
      <p:ext uri="{BB962C8B-B14F-4D97-AF65-F5344CB8AC3E}">
        <p14:creationId xmlns:p14="http://schemas.microsoft.com/office/powerpoint/2010/main" val="98799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490337-F2B4-E4FE-B1F6-60988DC74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82565-3D33-996C-B4CA-92CD56F6A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977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1011</Words>
  <Application>Microsoft Office PowerPoint</Application>
  <PresentationFormat>宽屏</PresentationFormat>
  <Paragraphs>126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OPPOSans L</vt:lpstr>
      <vt:lpstr>OPPOSans R</vt:lpstr>
      <vt:lpstr>等线</vt:lpstr>
      <vt:lpstr>思源黑体 Light</vt:lpstr>
      <vt:lpstr>思源黑体 Regular</vt:lpstr>
      <vt:lpstr>Microsoft YaHei</vt:lpstr>
      <vt:lpstr>Arial</vt:lpstr>
      <vt:lpstr>Roboto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W YH</cp:lastModifiedBy>
  <cp:revision>224</cp:revision>
  <dcterms:created xsi:type="dcterms:W3CDTF">2019-06-19T02:08:00Z</dcterms:created>
  <dcterms:modified xsi:type="dcterms:W3CDTF">2023-03-08T14:27:37Z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